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9" r:id="rId2"/>
    <p:sldId id="256" r:id="rId3"/>
    <p:sldId id="258" r:id="rId4"/>
    <p:sldId id="263" r:id="rId5"/>
    <p:sldId id="262" r:id="rId6"/>
    <p:sldId id="260" r:id="rId7"/>
    <p:sldId id="264" r:id="rId8"/>
    <p:sldId id="261" r:id="rId9"/>
    <p:sldId id="265" r:id="rId10"/>
    <p:sldId id="266" r:id="rId11"/>
    <p:sldId id="267" r:id="rId12"/>
    <p:sldId id="268" r:id="rId13"/>
    <p:sldId id="269" r:id="rId14"/>
    <p:sldId id="270" r:id="rId15"/>
    <p:sldId id="271" r:id="rId16"/>
    <p:sldId id="272" r:id="rId17"/>
    <p:sldId id="273" r:id="rId18"/>
    <p:sldId id="274" r:id="rId19"/>
    <p:sldId id="275"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71" d="100"/>
          <a:sy n="171" d="100"/>
        </p:scale>
        <p:origin x="-104" y="-65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printerSettings" Target="printerSettings/printerSettings1.bin"/><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1.png>
</file>

<file path=ppt/media/image14.png>
</file>

<file path=ppt/media/image17.png>
</file>

<file path=ppt/media/image2.png>
</file>

<file path=ppt/media/image20.png>
</file>

<file path=ppt/media/image3.png>
</file>

<file path=ppt/media/image4.png>
</file>

<file path=ppt/media/image5.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5D06064-5236-B44E-A32D-9D65B973009D}" type="datetimeFigureOut">
              <a:rPr lang="en-US" smtClean="0"/>
              <a:t>12/9/16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43CEFE-6EEE-BB48-835F-59F8B75C5F4A}" type="slidenum">
              <a:rPr lang="en-US" smtClean="0"/>
              <a:t>‹#›</a:t>
            </a:fld>
            <a:endParaRPr lang="en-US"/>
          </a:p>
        </p:txBody>
      </p:sp>
    </p:spTree>
    <p:extLst>
      <p:ext uri="{BB962C8B-B14F-4D97-AF65-F5344CB8AC3E}">
        <p14:creationId xmlns:p14="http://schemas.microsoft.com/office/powerpoint/2010/main" val="15248929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5D06064-5236-B44E-A32D-9D65B973009D}" type="datetimeFigureOut">
              <a:rPr lang="en-US" smtClean="0"/>
              <a:t>12/9/16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43CEFE-6EEE-BB48-835F-59F8B75C5F4A}" type="slidenum">
              <a:rPr lang="en-US" smtClean="0"/>
              <a:t>‹#›</a:t>
            </a:fld>
            <a:endParaRPr lang="en-US"/>
          </a:p>
        </p:txBody>
      </p:sp>
    </p:spTree>
    <p:extLst>
      <p:ext uri="{BB962C8B-B14F-4D97-AF65-F5344CB8AC3E}">
        <p14:creationId xmlns:p14="http://schemas.microsoft.com/office/powerpoint/2010/main" val="12397079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5D06064-5236-B44E-A32D-9D65B973009D}" type="datetimeFigureOut">
              <a:rPr lang="en-US" smtClean="0"/>
              <a:t>12/9/16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43CEFE-6EEE-BB48-835F-59F8B75C5F4A}" type="slidenum">
              <a:rPr lang="en-US" smtClean="0"/>
              <a:t>‹#›</a:t>
            </a:fld>
            <a:endParaRPr lang="en-US"/>
          </a:p>
        </p:txBody>
      </p:sp>
    </p:spTree>
    <p:extLst>
      <p:ext uri="{BB962C8B-B14F-4D97-AF65-F5344CB8AC3E}">
        <p14:creationId xmlns:p14="http://schemas.microsoft.com/office/powerpoint/2010/main" val="1270109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5D06064-5236-B44E-A32D-9D65B973009D}" type="datetimeFigureOut">
              <a:rPr lang="en-US" smtClean="0"/>
              <a:t>12/9/16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43CEFE-6EEE-BB48-835F-59F8B75C5F4A}" type="slidenum">
              <a:rPr lang="en-US" smtClean="0"/>
              <a:t>‹#›</a:t>
            </a:fld>
            <a:endParaRPr lang="en-US"/>
          </a:p>
        </p:txBody>
      </p:sp>
    </p:spTree>
    <p:extLst>
      <p:ext uri="{BB962C8B-B14F-4D97-AF65-F5344CB8AC3E}">
        <p14:creationId xmlns:p14="http://schemas.microsoft.com/office/powerpoint/2010/main" val="636481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5D06064-5236-B44E-A32D-9D65B973009D}" type="datetimeFigureOut">
              <a:rPr lang="en-US" smtClean="0"/>
              <a:t>12/9/16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43CEFE-6EEE-BB48-835F-59F8B75C5F4A}" type="slidenum">
              <a:rPr lang="en-US" smtClean="0"/>
              <a:t>‹#›</a:t>
            </a:fld>
            <a:endParaRPr lang="en-US"/>
          </a:p>
        </p:txBody>
      </p:sp>
    </p:spTree>
    <p:extLst>
      <p:ext uri="{BB962C8B-B14F-4D97-AF65-F5344CB8AC3E}">
        <p14:creationId xmlns:p14="http://schemas.microsoft.com/office/powerpoint/2010/main" val="32300236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5D06064-5236-B44E-A32D-9D65B973009D}" type="datetimeFigureOut">
              <a:rPr lang="en-US" smtClean="0"/>
              <a:t>12/9/16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43CEFE-6EEE-BB48-835F-59F8B75C5F4A}" type="slidenum">
              <a:rPr lang="en-US" smtClean="0"/>
              <a:t>‹#›</a:t>
            </a:fld>
            <a:endParaRPr lang="en-US"/>
          </a:p>
        </p:txBody>
      </p:sp>
    </p:spTree>
    <p:extLst>
      <p:ext uri="{BB962C8B-B14F-4D97-AF65-F5344CB8AC3E}">
        <p14:creationId xmlns:p14="http://schemas.microsoft.com/office/powerpoint/2010/main" val="11401932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5D06064-5236-B44E-A32D-9D65B973009D}" type="datetimeFigureOut">
              <a:rPr lang="en-US" smtClean="0"/>
              <a:t>12/9/16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B43CEFE-6EEE-BB48-835F-59F8B75C5F4A}" type="slidenum">
              <a:rPr lang="en-US" smtClean="0"/>
              <a:t>‹#›</a:t>
            </a:fld>
            <a:endParaRPr lang="en-US"/>
          </a:p>
        </p:txBody>
      </p:sp>
    </p:spTree>
    <p:extLst>
      <p:ext uri="{BB962C8B-B14F-4D97-AF65-F5344CB8AC3E}">
        <p14:creationId xmlns:p14="http://schemas.microsoft.com/office/powerpoint/2010/main" val="1908032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5D06064-5236-B44E-A32D-9D65B973009D}" type="datetimeFigureOut">
              <a:rPr lang="en-US" smtClean="0"/>
              <a:t>12/9/16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43CEFE-6EEE-BB48-835F-59F8B75C5F4A}" type="slidenum">
              <a:rPr lang="en-US" smtClean="0"/>
              <a:t>‹#›</a:t>
            </a:fld>
            <a:endParaRPr lang="en-US"/>
          </a:p>
        </p:txBody>
      </p:sp>
    </p:spTree>
    <p:extLst>
      <p:ext uri="{BB962C8B-B14F-4D97-AF65-F5344CB8AC3E}">
        <p14:creationId xmlns:p14="http://schemas.microsoft.com/office/powerpoint/2010/main" val="3202018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5D06064-5236-B44E-A32D-9D65B973009D}" type="datetimeFigureOut">
              <a:rPr lang="en-US" smtClean="0"/>
              <a:t>12/9/16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43CEFE-6EEE-BB48-835F-59F8B75C5F4A}" type="slidenum">
              <a:rPr lang="en-US" smtClean="0"/>
              <a:t>‹#›</a:t>
            </a:fld>
            <a:endParaRPr lang="en-US"/>
          </a:p>
        </p:txBody>
      </p:sp>
    </p:spTree>
    <p:extLst>
      <p:ext uri="{BB962C8B-B14F-4D97-AF65-F5344CB8AC3E}">
        <p14:creationId xmlns:p14="http://schemas.microsoft.com/office/powerpoint/2010/main" val="41147125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5D06064-5236-B44E-A32D-9D65B973009D}" type="datetimeFigureOut">
              <a:rPr lang="en-US" smtClean="0"/>
              <a:t>12/9/16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43CEFE-6EEE-BB48-835F-59F8B75C5F4A}" type="slidenum">
              <a:rPr lang="en-US" smtClean="0"/>
              <a:t>‹#›</a:t>
            </a:fld>
            <a:endParaRPr lang="en-US"/>
          </a:p>
        </p:txBody>
      </p:sp>
    </p:spTree>
    <p:extLst>
      <p:ext uri="{BB962C8B-B14F-4D97-AF65-F5344CB8AC3E}">
        <p14:creationId xmlns:p14="http://schemas.microsoft.com/office/powerpoint/2010/main" val="826514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5D06064-5236-B44E-A32D-9D65B973009D}" type="datetimeFigureOut">
              <a:rPr lang="en-US" smtClean="0"/>
              <a:t>12/9/16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43CEFE-6EEE-BB48-835F-59F8B75C5F4A}" type="slidenum">
              <a:rPr lang="en-US" smtClean="0"/>
              <a:t>‹#›</a:t>
            </a:fld>
            <a:endParaRPr lang="en-US"/>
          </a:p>
        </p:txBody>
      </p:sp>
    </p:spTree>
    <p:extLst>
      <p:ext uri="{BB962C8B-B14F-4D97-AF65-F5344CB8AC3E}">
        <p14:creationId xmlns:p14="http://schemas.microsoft.com/office/powerpoint/2010/main" val="163142350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D06064-5236-B44E-A32D-9D65B973009D}" type="datetimeFigureOut">
              <a:rPr lang="en-US" smtClean="0"/>
              <a:t>12/9/16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B43CEFE-6EEE-BB48-835F-59F8B75C5F4A}" type="slidenum">
              <a:rPr lang="en-US" smtClean="0"/>
              <a:t>‹#›</a:t>
            </a:fld>
            <a:endParaRPr lang="en-US"/>
          </a:p>
        </p:txBody>
      </p:sp>
    </p:spTree>
    <p:extLst>
      <p:ext uri="{BB962C8B-B14F-4D97-AF65-F5344CB8AC3E}">
        <p14:creationId xmlns:p14="http://schemas.microsoft.com/office/powerpoint/2010/main" val="13737330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 Id="rId3" Type="http://schemas.openxmlformats.org/officeDocument/2006/relationships/image" Target="../media/image10.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 Id="rId3" Type="http://schemas.openxmlformats.org/officeDocument/2006/relationships/image" Target="../media/image13.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 Id="rId3" Type="http://schemas.openxmlformats.org/officeDocument/2006/relationships/image" Target="../media/image16.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emf"/><Relationship Id="rId3" Type="http://schemas.openxmlformats.org/officeDocument/2006/relationships/image" Target="../media/image19.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emf"/><Relationship Id="rId3" Type="http://schemas.openxmlformats.org/officeDocument/2006/relationships/image" Target="../media/image22.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 Id="rId3"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Issue 1</a:t>
            </a:r>
            <a:endParaRPr lang="en-US" dirty="0"/>
          </a:p>
        </p:txBody>
      </p:sp>
      <p:sp>
        <p:nvSpPr>
          <p:cNvPr id="3" name="Content Placeholder 2"/>
          <p:cNvSpPr>
            <a:spLocks noGrp="1"/>
          </p:cNvSpPr>
          <p:nvPr>
            <p:ph idx="1"/>
          </p:nvPr>
        </p:nvSpPr>
        <p:spPr>
          <a:xfrm>
            <a:off x="457200" y="1600200"/>
            <a:ext cx="8229600" cy="4928222"/>
          </a:xfrm>
        </p:spPr>
        <p:txBody>
          <a:bodyPr>
            <a:normAutofit fontScale="62500" lnSpcReduction="20000"/>
          </a:bodyPr>
          <a:lstStyle/>
          <a:p>
            <a:pPr marL="0" indent="0">
              <a:buNone/>
            </a:pPr>
            <a:r>
              <a:rPr lang="en-US" dirty="0" smtClean="0"/>
              <a:t>Q1: Is the drop in percent leaf fall of Oak and Beech at the end of the season due to poor data quality/fewer observations? </a:t>
            </a:r>
          </a:p>
          <a:p>
            <a:pPr marL="0" indent="0">
              <a:buNone/>
            </a:pPr>
            <a:r>
              <a:rPr lang="en-US" dirty="0" smtClean="0"/>
              <a:t>A: Yes! In the graphs on the next two slides, I’ve plotted a histogram of the number of observations taken on each Julian date and superimposed it on the original leaf fall graph. What they show is that the number of observations reported dropped significantly at the end of the year, and that’s when we get the unexpectedly low values. I have an Idea for how to get around this but didn’t have time to test it out yet.</a:t>
            </a:r>
          </a:p>
          <a:p>
            <a:pPr marL="0" indent="0">
              <a:buNone/>
            </a:pPr>
            <a:endParaRPr lang="en-US" dirty="0" smtClean="0"/>
          </a:p>
          <a:p>
            <a:pPr marL="0" indent="0">
              <a:buNone/>
            </a:pPr>
            <a:endParaRPr lang="en-US" dirty="0"/>
          </a:p>
          <a:p>
            <a:pPr marL="0" indent="0">
              <a:buNone/>
            </a:pPr>
            <a:r>
              <a:rPr lang="en-US" dirty="0" smtClean="0"/>
              <a:t>Q2: What is the gray area on the graph?</a:t>
            </a:r>
          </a:p>
          <a:p>
            <a:pPr marL="0" indent="0">
              <a:buNone/>
            </a:pPr>
            <a:r>
              <a:rPr lang="en-US" dirty="0" smtClean="0"/>
              <a:t>A: Your intuition is essentially correct: </a:t>
            </a:r>
            <a:r>
              <a:rPr lang="en-US" dirty="0"/>
              <a:t>t</a:t>
            </a:r>
            <a:r>
              <a:rPr lang="en-US" dirty="0" smtClean="0"/>
              <a:t>he blue line is a smoothed Loess regression calculated by R, which uses information from before and after each date to estimate the mean value for that date. </a:t>
            </a:r>
            <a:r>
              <a:rPr lang="en-US" dirty="0"/>
              <a:t>T</a:t>
            </a:r>
            <a:r>
              <a:rPr lang="en-US" dirty="0" smtClean="0"/>
              <a:t>he grey area is the 95% confidence interval for that estimation. The black dots are the calculated means using only information from that exact day.</a:t>
            </a:r>
            <a:endParaRPr lang="en-US" dirty="0"/>
          </a:p>
        </p:txBody>
      </p:sp>
    </p:spTree>
    <p:extLst>
      <p:ext uri="{BB962C8B-B14F-4D97-AF65-F5344CB8AC3E}">
        <p14:creationId xmlns:p14="http://schemas.microsoft.com/office/powerpoint/2010/main" val="18584976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leafFallFagus.grandifolia.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3517" y="1270034"/>
            <a:ext cx="5060047" cy="5486400"/>
          </a:xfrm>
          <a:prstGeom prst="rect">
            <a:avLst/>
          </a:prstGeom>
        </p:spPr>
      </p:pic>
      <p:sp>
        <p:nvSpPr>
          <p:cNvPr id="5" name="TextBox 4"/>
          <p:cNvSpPr txBox="1"/>
          <p:nvPr/>
        </p:nvSpPr>
        <p:spPr>
          <a:xfrm>
            <a:off x="3056045" y="445626"/>
            <a:ext cx="3093179" cy="523220"/>
          </a:xfrm>
          <a:prstGeom prst="rect">
            <a:avLst/>
          </a:prstGeom>
          <a:noFill/>
        </p:spPr>
        <p:txBody>
          <a:bodyPr wrap="square" rtlCol="0">
            <a:spAutoFit/>
          </a:bodyPr>
          <a:lstStyle/>
          <a:p>
            <a:r>
              <a:rPr lang="en-US" sz="2800" i="1" dirty="0" err="1" smtClean="0"/>
              <a:t>Fagus</a:t>
            </a:r>
            <a:r>
              <a:rPr lang="en-US" sz="2800" i="1" dirty="0" smtClean="0"/>
              <a:t> </a:t>
            </a:r>
            <a:r>
              <a:rPr lang="en-US" sz="2800" i="1" dirty="0" err="1" smtClean="0"/>
              <a:t>grandifolia</a:t>
            </a:r>
            <a:endParaRPr lang="en-US" sz="2800" i="1" dirty="0"/>
          </a:p>
        </p:txBody>
      </p:sp>
    </p:spTree>
    <p:extLst>
      <p:ext uri="{BB962C8B-B14F-4D97-AF65-F5344CB8AC3E}">
        <p14:creationId xmlns:p14="http://schemas.microsoft.com/office/powerpoint/2010/main" val="264829235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BvsLF_fagus_grandifolia.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93270" y="1563624"/>
            <a:ext cx="4450730" cy="5294376"/>
          </a:xfrm>
          <a:prstGeom prst="rect">
            <a:avLst/>
          </a:prstGeom>
        </p:spPr>
      </p:pic>
      <p:pic>
        <p:nvPicPr>
          <p:cNvPr id="3" name="Picture 2" descr="leavesOnDays_fagus_grandifolia.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126" y="1563624"/>
            <a:ext cx="4450730" cy="5294376"/>
          </a:xfrm>
          <a:prstGeom prst="rect">
            <a:avLst/>
          </a:prstGeom>
        </p:spPr>
      </p:pic>
      <p:sp>
        <p:nvSpPr>
          <p:cNvPr id="6" name="TextBox 5"/>
          <p:cNvSpPr txBox="1"/>
          <p:nvPr/>
        </p:nvSpPr>
        <p:spPr>
          <a:xfrm>
            <a:off x="3056045" y="445626"/>
            <a:ext cx="3093179" cy="523220"/>
          </a:xfrm>
          <a:prstGeom prst="rect">
            <a:avLst/>
          </a:prstGeom>
          <a:noFill/>
        </p:spPr>
        <p:txBody>
          <a:bodyPr wrap="square" rtlCol="0">
            <a:spAutoFit/>
          </a:bodyPr>
          <a:lstStyle/>
          <a:p>
            <a:r>
              <a:rPr lang="en-US" sz="2800" i="1" dirty="0" err="1" smtClean="0"/>
              <a:t>Fagus</a:t>
            </a:r>
            <a:r>
              <a:rPr lang="en-US" sz="2800" i="1" dirty="0" smtClean="0"/>
              <a:t> </a:t>
            </a:r>
            <a:r>
              <a:rPr lang="en-US" sz="2800" i="1" dirty="0" err="1" smtClean="0"/>
              <a:t>grandifolia</a:t>
            </a:r>
            <a:endParaRPr lang="en-US" sz="2800" i="1" dirty="0"/>
          </a:p>
        </p:txBody>
      </p:sp>
    </p:spTree>
    <p:extLst>
      <p:ext uri="{BB962C8B-B14F-4D97-AF65-F5344CB8AC3E}">
        <p14:creationId xmlns:p14="http://schemas.microsoft.com/office/powerpoint/2010/main" val="37732089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leafFallBetula.lenta.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65796" y="1240326"/>
            <a:ext cx="5060047" cy="5486400"/>
          </a:xfrm>
          <a:prstGeom prst="rect">
            <a:avLst/>
          </a:prstGeom>
        </p:spPr>
      </p:pic>
      <p:sp>
        <p:nvSpPr>
          <p:cNvPr id="4" name="TextBox 3"/>
          <p:cNvSpPr txBox="1"/>
          <p:nvPr/>
        </p:nvSpPr>
        <p:spPr>
          <a:xfrm>
            <a:off x="3509069" y="445626"/>
            <a:ext cx="2335666" cy="523220"/>
          </a:xfrm>
          <a:prstGeom prst="rect">
            <a:avLst/>
          </a:prstGeom>
          <a:noFill/>
        </p:spPr>
        <p:txBody>
          <a:bodyPr wrap="square" rtlCol="0">
            <a:spAutoFit/>
          </a:bodyPr>
          <a:lstStyle/>
          <a:p>
            <a:r>
              <a:rPr lang="en-US" sz="2800" i="1" dirty="0" err="1" smtClean="0"/>
              <a:t>Betula</a:t>
            </a:r>
            <a:r>
              <a:rPr lang="en-US" sz="2800" i="1" dirty="0" smtClean="0"/>
              <a:t> </a:t>
            </a:r>
            <a:r>
              <a:rPr lang="en-US" sz="2800" i="1" dirty="0" err="1" smtClean="0"/>
              <a:t>lenta</a:t>
            </a:r>
            <a:endParaRPr lang="en-US" sz="2800" i="1" dirty="0"/>
          </a:p>
        </p:txBody>
      </p:sp>
    </p:spTree>
    <p:extLst>
      <p:ext uri="{BB962C8B-B14F-4D97-AF65-F5344CB8AC3E}">
        <p14:creationId xmlns:p14="http://schemas.microsoft.com/office/powerpoint/2010/main" val="105411559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BvsLF_betula_lenta.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25695" y="1563624"/>
            <a:ext cx="4450730" cy="5294376"/>
          </a:xfrm>
          <a:prstGeom prst="rect">
            <a:avLst/>
          </a:prstGeom>
        </p:spPr>
      </p:pic>
      <p:pic>
        <p:nvPicPr>
          <p:cNvPr id="5" name="Picture 4" descr="leavesOnDays_betula_lenta.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63624"/>
            <a:ext cx="4450730" cy="5294376"/>
          </a:xfrm>
          <a:prstGeom prst="rect">
            <a:avLst/>
          </a:prstGeom>
        </p:spPr>
      </p:pic>
      <p:sp>
        <p:nvSpPr>
          <p:cNvPr id="6" name="TextBox 5"/>
          <p:cNvSpPr txBox="1"/>
          <p:nvPr/>
        </p:nvSpPr>
        <p:spPr>
          <a:xfrm>
            <a:off x="3509069" y="445626"/>
            <a:ext cx="2335666" cy="523220"/>
          </a:xfrm>
          <a:prstGeom prst="rect">
            <a:avLst/>
          </a:prstGeom>
          <a:noFill/>
        </p:spPr>
        <p:txBody>
          <a:bodyPr wrap="square" rtlCol="0">
            <a:spAutoFit/>
          </a:bodyPr>
          <a:lstStyle/>
          <a:p>
            <a:r>
              <a:rPr lang="en-US" sz="2800" i="1" dirty="0" err="1" smtClean="0"/>
              <a:t>Betula</a:t>
            </a:r>
            <a:r>
              <a:rPr lang="en-US" sz="2800" i="1" dirty="0" smtClean="0"/>
              <a:t> </a:t>
            </a:r>
            <a:r>
              <a:rPr lang="en-US" sz="2800" i="1" dirty="0" err="1" smtClean="0"/>
              <a:t>lenta</a:t>
            </a:r>
            <a:endParaRPr lang="en-US" sz="2800" i="1" dirty="0"/>
          </a:p>
        </p:txBody>
      </p:sp>
    </p:spTree>
    <p:extLst>
      <p:ext uri="{BB962C8B-B14F-4D97-AF65-F5344CB8AC3E}">
        <p14:creationId xmlns:p14="http://schemas.microsoft.com/office/powerpoint/2010/main" val="7047107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leafFallAcer.rubru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1237" y="1284889"/>
            <a:ext cx="5060047" cy="5486400"/>
          </a:xfrm>
          <a:prstGeom prst="rect">
            <a:avLst/>
          </a:prstGeom>
        </p:spPr>
      </p:pic>
      <p:sp>
        <p:nvSpPr>
          <p:cNvPr id="4" name="TextBox 3"/>
          <p:cNvSpPr txBox="1"/>
          <p:nvPr/>
        </p:nvSpPr>
        <p:spPr>
          <a:xfrm>
            <a:off x="3783853" y="445626"/>
            <a:ext cx="2172279" cy="523220"/>
          </a:xfrm>
          <a:prstGeom prst="rect">
            <a:avLst/>
          </a:prstGeom>
          <a:noFill/>
        </p:spPr>
        <p:txBody>
          <a:bodyPr wrap="square" rtlCol="0">
            <a:spAutoFit/>
          </a:bodyPr>
          <a:lstStyle/>
          <a:p>
            <a:r>
              <a:rPr lang="en-US" sz="2800" i="1" dirty="0" smtClean="0"/>
              <a:t>Acer </a:t>
            </a:r>
            <a:r>
              <a:rPr lang="en-US" sz="2800" i="1" dirty="0" err="1" smtClean="0"/>
              <a:t>rubrum</a:t>
            </a:r>
            <a:endParaRPr lang="en-US" sz="2800" i="1" dirty="0"/>
          </a:p>
        </p:txBody>
      </p:sp>
    </p:spTree>
    <p:extLst>
      <p:ext uri="{BB962C8B-B14F-4D97-AF65-F5344CB8AC3E}">
        <p14:creationId xmlns:p14="http://schemas.microsoft.com/office/powerpoint/2010/main" val="293423323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BBvsLF_acer_rubrum.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29148" y="1563624"/>
            <a:ext cx="4450730" cy="5294376"/>
          </a:xfrm>
          <a:prstGeom prst="rect">
            <a:avLst/>
          </a:prstGeom>
        </p:spPr>
      </p:pic>
      <p:pic>
        <p:nvPicPr>
          <p:cNvPr id="3" name="Picture 2" descr="leavesOnDays_acer_rubrum.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63624"/>
            <a:ext cx="4450730" cy="5294376"/>
          </a:xfrm>
          <a:prstGeom prst="rect">
            <a:avLst/>
          </a:prstGeom>
        </p:spPr>
      </p:pic>
      <p:sp>
        <p:nvSpPr>
          <p:cNvPr id="6" name="TextBox 5"/>
          <p:cNvSpPr txBox="1"/>
          <p:nvPr/>
        </p:nvSpPr>
        <p:spPr>
          <a:xfrm>
            <a:off x="3509069" y="445626"/>
            <a:ext cx="2335666" cy="523220"/>
          </a:xfrm>
          <a:prstGeom prst="rect">
            <a:avLst/>
          </a:prstGeom>
          <a:noFill/>
        </p:spPr>
        <p:txBody>
          <a:bodyPr wrap="square" rtlCol="0">
            <a:spAutoFit/>
          </a:bodyPr>
          <a:lstStyle/>
          <a:p>
            <a:r>
              <a:rPr lang="en-US" sz="2800" i="1" dirty="0" err="1" smtClean="0"/>
              <a:t>Betula</a:t>
            </a:r>
            <a:r>
              <a:rPr lang="en-US" sz="2800" i="1" dirty="0" smtClean="0"/>
              <a:t> </a:t>
            </a:r>
            <a:r>
              <a:rPr lang="en-US" sz="2800" i="1" dirty="0" err="1" smtClean="0"/>
              <a:t>lenta</a:t>
            </a:r>
            <a:endParaRPr lang="en-US" sz="2800" i="1" dirty="0"/>
          </a:p>
        </p:txBody>
      </p:sp>
    </p:spTree>
    <p:extLst>
      <p:ext uri="{BB962C8B-B14F-4D97-AF65-F5344CB8AC3E}">
        <p14:creationId xmlns:p14="http://schemas.microsoft.com/office/powerpoint/2010/main" val="35424670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327118" y="445626"/>
            <a:ext cx="2510190" cy="523220"/>
          </a:xfrm>
          <a:prstGeom prst="rect">
            <a:avLst/>
          </a:prstGeom>
          <a:noFill/>
        </p:spPr>
        <p:txBody>
          <a:bodyPr wrap="square" rtlCol="0">
            <a:spAutoFit/>
          </a:bodyPr>
          <a:lstStyle/>
          <a:p>
            <a:r>
              <a:rPr lang="en-US" sz="2800" i="1" dirty="0" err="1" smtClean="0"/>
              <a:t>Prunus</a:t>
            </a:r>
            <a:r>
              <a:rPr lang="en-US" sz="2800" i="1" dirty="0" smtClean="0"/>
              <a:t> </a:t>
            </a:r>
            <a:r>
              <a:rPr lang="en-US" sz="2800" i="1" dirty="0" err="1" smtClean="0"/>
              <a:t>serotina</a:t>
            </a:r>
            <a:endParaRPr lang="en-US" sz="2800" i="1" dirty="0"/>
          </a:p>
        </p:txBody>
      </p:sp>
      <p:pic>
        <p:nvPicPr>
          <p:cNvPr id="5" name="Picture 4" descr="leafFallPrumus.serotina.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3517" y="1371600"/>
            <a:ext cx="5060047" cy="5486400"/>
          </a:xfrm>
          <a:prstGeom prst="rect">
            <a:avLst/>
          </a:prstGeom>
        </p:spPr>
      </p:pic>
    </p:spTree>
    <p:extLst>
      <p:ext uri="{BB962C8B-B14F-4D97-AF65-F5344CB8AC3E}">
        <p14:creationId xmlns:p14="http://schemas.microsoft.com/office/powerpoint/2010/main" val="14621341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eavesOnDays_prunus_serotina.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896" y="1563624"/>
            <a:ext cx="4450730" cy="5294376"/>
          </a:xfrm>
          <a:prstGeom prst="rect">
            <a:avLst/>
          </a:prstGeom>
        </p:spPr>
      </p:pic>
      <p:pic>
        <p:nvPicPr>
          <p:cNvPr id="5" name="Picture 4" descr="BBvsLF_prunus_serotina.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93270" y="1563624"/>
            <a:ext cx="4450730" cy="5294376"/>
          </a:xfrm>
          <a:prstGeom prst="rect">
            <a:avLst/>
          </a:prstGeom>
        </p:spPr>
      </p:pic>
      <p:sp>
        <p:nvSpPr>
          <p:cNvPr id="7" name="TextBox 6"/>
          <p:cNvSpPr txBox="1"/>
          <p:nvPr/>
        </p:nvSpPr>
        <p:spPr>
          <a:xfrm>
            <a:off x="3616755" y="445626"/>
            <a:ext cx="2510190" cy="523220"/>
          </a:xfrm>
          <a:prstGeom prst="rect">
            <a:avLst/>
          </a:prstGeom>
          <a:noFill/>
        </p:spPr>
        <p:txBody>
          <a:bodyPr wrap="square" rtlCol="0">
            <a:spAutoFit/>
          </a:bodyPr>
          <a:lstStyle/>
          <a:p>
            <a:r>
              <a:rPr lang="en-US" sz="2800" i="1" dirty="0" err="1" smtClean="0"/>
              <a:t>Prunus</a:t>
            </a:r>
            <a:r>
              <a:rPr lang="en-US" sz="2800" i="1" dirty="0" smtClean="0"/>
              <a:t> </a:t>
            </a:r>
            <a:r>
              <a:rPr lang="en-US" sz="2800" i="1" dirty="0" err="1" smtClean="0"/>
              <a:t>serotina</a:t>
            </a:r>
            <a:endParaRPr lang="en-US" sz="2800" i="1" dirty="0"/>
          </a:p>
        </p:txBody>
      </p:sp>
    </p:spTree>
    <p:extLst>
      <p:ext uri="{BB962C8B-B14F-4D97-AF65-F5344CB8AC3E}">
        <p14:creationId xmlns:p14="http://schemas.microsoft.com/office/powerpoint/2010/main" val="31592169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289983" y="445626"/>
            <a:ext cx="2636441" cy="523220"/>
          </a:xfrm>
          <a:prstGeom prst="rect">
            <a:avLst/>
          </a:prstGeom>
          <a:noFill/>
        </p:spPr>
        <p:txBody>
          <a:bodyPr wrap="square" rtlCol="0">
            <a:spAutoFit/>
          </a:bodyPr>
          <a:lstStyle/>
          <a:p>
            <a:r>
              <a:rPr lang="en-US" sz="2800" i="1" dirty="0" err="1" smtClean="0"/>
              <a:t>Quercus</a:t>
            </a:r>
            <a:r>
              <a:rPr lang="en-US" sz="2800" i="1" dirty="0" smtClean="0"/>
              <a:t> </a:t>
            </a:r>
            <a:r>
              <a:rPr lang="en-US" sz="2800" i="1" dirty="0" err="1" smtClean="0"/>
              <a:t>rubrum</a:t>
            </a:r>
            <a:endParaRPr lang="en-US" sz="2800" i="1" dirty="0"/>
          </a:p>
        </p:txBody>
      </p:sp>
      <p:pic>
        <p:nvPicPr>
          <p:cNvPr id="2" name="Picture 1" descr="leafFallQuercus.rubru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8076" y="1292315"/>
            <a:ext cx="5060047" cy="5486400"/>
          </a:xfrm>
          <a:prstGeom prst="rect">
            <a:avLst/>
          </a:prstGeom>
        </p:spPr>
      </p:pic>
    </p:spTree>
    <p:extLst>
      <p:ext uri="{BB962C8B-B14F-4D97-AF65-F5344CB8AC3E}">
        <p14:creationId xmlns:p14="http://schemas.microsoft.com/office/powerpoint/2010/main" val="2644160856"/>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289983" y="445626"/>
            <a:ext cx="2636441" cy="523220"/>
          </a:xfrm>
          <a:prstGeom prst="rect">
            <a:avLst/>
          </a:prstGeom>
          <a:noFill/>
        </p:spPr>
        <p:txBody>
          <a:bodyPr wrap="square" rtlCol="0">
            <a:spAutoFit/>
          </a:bodyPr>
          <a:lstStyle/>
          <a:p>
            <a:r>
              <a:rPr lang="en-US" sz="2800" i="1" dirty="0" err="1" smtClean="0"/>
              <a:t>Quercus</a:t>
            </a:r>
            <a:r>
              <a:rPr lang="en-US" sz="2800" i="1" dirty="0" smtClean="0"/>
              <a:t> </a:t>
            </a:r>
            <a:r>
              <a:rPr lang="en-US" sz="2800" i="1" dirty="0" err="1" smtClean="0"/>
              <a:t>rubrum</a:t>
            </a:r>
            <a:endParaRPr lang="en-US" sz="2800" i="1" dirty="0"/>
          </a:p>
        </p:txBody>
      </p:sp>
      <p:pic>
        <p:nvPicPr>
          <p:cNvPr id="2" name="Picture 1" descr="leavesOnDays_quercus_rubrum.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540" y="1563624"/>
            <a:ext cx="4450730" cy="5294376"/>
          </a:xfrm>
          <a:prstGeom prst="rect">
            <a:avLst/>
          </a:prstGeom>
        </p:spPr>
      </p:pic>
      <p:pic>
        <p:nvPicPr>
          <p:cNvPr id="3" name="Picture 2" descr="BBvsLF_quercus_rubrum.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93270" y="1563624"/>
            <a:ext cx="4450730" cy="5294376"/>
          </a:xfrm>
          <a:prstGeom prst="rect">
            <a:avLst/>
          </a:prstGeom>
        </p:spPr>
      </p:pic>
    </p:spTree>
    <p:extLst>
      <p:ext uri="{BB962C8B-B14F-4D97-AF65-F5344CB8AC3E}">
        <p14:creationId xmlns:p14="http://schemas.microsoft.com/office/powerpoint/2010/main" val="27954899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l="4371" t="9856" r="6486" b="6908"/>
          <a:stretch/>
        </p:blipFill>
        <p:spPr>
          <a:xfrm>
            <a:off x="839807" y="675984"/>
            <a:ext cx="7285158" cy="5708315"/>
          </a:xfrm>
          <a:prstGeom prst="rect">
            <a:avLst/>
          </a:prstGeom>
        </p:spPr>
      </p:pic>
      <p:sp>
        <p:nvSpPr>
          <p:cNvPr id="6" name="TextBox 5"/>
          <p:cNvSpPr txBox="1"/>
          <p:nvPr/>
        </p:nvSpPr>
        <p:spPr>
          <a:xfrm>
            <a:off x="2191692" y="109250"/>
            <a:ext cx="4922774" cy="369332"/>
          </a:xfrm>
          <a:prstGeom prst="rect">
            <a:avLst/>
          </a:prstGeom>
          <a:noFill/>
        </p:spPr>
        <p:txBody>
          <a:bodyPr wrap="square" rtlCol="0">
            <a:spAutoFit/>
          </a:bodyPr>
          <a:lstStyle/>
          <a:p>
            <a:r>
              <a:rPr lang="en-US" dirty="0" smtClean="0"/>
              <a:t>Number of observations and leaf fall, </a:t>
            </a:r>
            <a:r>
              <a:rPr lang="en-US" dirty="0" err="1" smtClean="0"/>
              <a:t>Quercus</a:t>
            </a:r>
            <a:endParaRPr lang="en-US" dirty="0"/>
          </a:p>
        </p:txBody>
      </p:sp>
      <p:sp>
        <p:nvSpPr>
          <p:cNvPr id="7" name="TextBox 6"/>
          <p:cNvSpPr txBox="1"/>
          <p:nvPr/>
        </p:nvSpPr>
        <p:spPr>
          <a:xfrm rot="16200000">
            <a:off x="-763092" y="2923070"/>
            <a:ext cx="2614094" cy="646331"/>
          </a:xfrm>
          <a:prstGeom prst="rect">
            <a:avLst/>
          </a:prstGeom>
          <a:solidFill>
            <a:schemeClr val="bg1"/>
          </a:solidFill>
        </p:spPr>
        <p:txBody>
          <a:bodyPr wrap="square" rtlCol="0">
            <a:spAutoFit/>
          </a:bodyPr>
          <a:lstStyle/>
          <a:p>
            <a:r>
              <a:rPr lang="en-US" dirty="0" smtClean="0"/>
              <a:t>Large Numbers: # Entries</a:t>
            </a:r>
          </a:p>
          <a:p>
            <a:r>
              <a:rPr lang="en-US" dirty="0" smtClean="0"/>
              <a:t>Small Numbers: % leaf fall</a:t>
            </a:r>
            <a:endParaRPr lang="en-US" dirty="0"/>
          </a:p>
        </p:txBody>
      </p:sp>
      <p:sp>
        <p:nvSpPr>
          <p:cNvPr id="8" name="TextBox 7"/>
          <p:cNvSpPr txBox="1"/>
          <p:nvPr/>
        </p:nvSpPr>
        <p:spPr>
          <a:xfrm>
            <a:off x="3859841" y="6417814"/>
            <a:ext cx="1363351" cy="369332"/>
          </a:xfrm>
          <a:prstGeom prst="rect">
            <a:avLst/>
          </a:prstGeom>
          <a:noFill/>
        </p:spPr>
        <p:txBody>
          <a:bodyPr wrap="square" rtlCol="0">
            <a:spAutoFit/>
          </a:bodyPr>
          <a:lstStyle/>
          <a:p>
            <a:r>
              <a:rPr lang="en-US" dirty="0" smtClean="0"/>
              <a:t>Julian Date</a:t>
            </a:r>
            <a:endParaRPr lang="en-US" dirty="0"/>
          </a:p>
        </p:txBody>
      </p:sp>
    </p:spTree>
    <p:extLst>
      <p:ext uri="{BB962C8B-B14F-4D97-AF65-F5344CB8AC3E}">
        <p14:creationId xmlns:p14="http://schemas.microsoft.com/office/powerpoint/2010/main" val="2105750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191692" y="109250"/>
            <a:ext cx="4922774" cy="369332"/>
          </a:xfrm>
          <a:prstGeom prst="rect">
            <a:avLst/>
          </a:prstGeom>
          <a:noFill/>
        </p:spPr>
        <p:txBody>
          <a:bodyPr wrap="square" rtlCol="0">
            <a:spAutoFit/>
          </a:bodyPr>
          <a:lstStyle/>
          <a:p>
            <a:r>
              <a:rPr lang="en-US" dirty="0" smtClean="0"/>
              <a:t>Number of observations and leaf fall, </a:t>
            </a:r>
            <a:r>
              <a:rPr lang="en-US" dirty="0" err="1" smtClean="0"/>
              <a:t>Fagus</a:t>
            </a:r>
            <a:endParaRPr lang="en-US" dirty="0"/>
          </a:p>
        </p:txBody>
      </p:sp>
      <p:sp>
        <p:nvSpPr>
          <p:cNvPr id="7" name="TextBox 6"/>
          <p:cNvSpPr txBox="1"/>
          <p:nvPr/>
        </p:nvSpPr>
        <p:spPr>
          <a:xfrm rot="16200000">
            <a:off x="-763092" y="2923070"/>
            <a:ext cx="2614094" cy="646331"/>
          </a:xfrm>
          <a:prstGeom prst="rect">
            <a:avLst/>
          </a:prstGeom>
          <a:solidFill>
            <a:schemeClr val="bg1"/>
          </a:solidFill>
        </p:spPr>
        <p:txBody>
          <a:bodyPr wrap="square" rtlCol="0">
            <a:spAutoFit/>
          </a:bodyPr>
          <a:lstStyle/>
          <a:p>
            <a:r>
              <a:rPr lang="en-US" dirty="0" smtClean="0"/>
              <a:t>Large Numbers: # Entries</a:t>
            </a:r>
          </a:p>
          <a:p>
            <a:r>
              <a:rPr lang="en-US" dirty="0" smtClean="0"/>
              <a:t>Small Numbers: % leaf fall</a:t>
            </a:r>
            <a:endParaRPr lang="en-US" dirty="0"/>
          </a:p>
        </p:txBody>
      </p:sp>
      <p:sp>
        <p:nvSpPr>
          <p:cNvPr id="8" name="TextBox 7"/>
          <p:cNvSpPr txBox="1"/>
          <p:nvPr/>
        </p:nvSpPr>
        <p:spPr>
          <a:xfrm>
            <a:off x="3859841" y="6417814"/>
            <a:ext cx="1363351" cy="369332"/>
          </a:xfrm>
          <a:prstGeom prst="rect">
            <a:avLst/>
          </a:prstGeom>
          <a:noFill/>
        </p:spPr>
        <p:txBody>
          <a:bodyPr wrap="square" rtlCol="0">
            <a:spAutoFit/>
          </a:bodyPr>
          <a:lstStyle/>
          <a:p>
            <a:r>
              <a:rPr lang="en-US" dirty="0" smtClean="0"/>
              <a:t>Julian Date</a:t>
            </a:r>
            <a:endParaRPr lang="en-US" dirty="0"/>
          </a:p>
        </p:txBody>
      </p:sp>
      <p:pic>
        <p:nvPicPr>
          <p:cNvPr id="9" name="Picture 8"/>
          <p:cNvPicPr>
            <a:picLocks noChangeAspect="1"/>
          </p:cNvPicPr>
          <p:nvPr/>
        </p:nvPicPr>
        <p:blipFill rotWithShape="1">
          <a:blip r:embed="rId2"/>
          <a:srcRect l="6646" t="9321" r="37876" b="7313"/>
          <a:stretch/>
        </p:blipFill>
        <p:spPr>
          <a:xfrm>
            <a:off x="867121" y="606626"/>
            <a:ext cx="7469628" cy="5811188"/>
          </a:xfrm>
          <a:prstGeom prst="rect">
            <a:avLst/>
          </a:prstGeom>
        </p:spPr>
      </p:pic>
    </p:spTree>
    <p:extLst>
      <p:ext uri="{BB962C8B-B14F-4D97-AF65-F5344CB8AC3E}">
        <p14:creationId xmlns:p14="http://schemas.microsoft.com/office/powerpoint/2010/main" val="357953484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Issue 2</a:t>
            </a:r>
            <a:endParaRPr lang="en-US" dirty="0"/>
          </a:p>
        </p:txBody>
      </p:sp>
      <p:sp>
        <p:nvSpPr>
          <p:cNvPr id="3" name="Content Placeholder 2"/>
          <p:cNvSpPr>
            <a:spLocks noGrp="1"/>
          </p:cNvSpPr>
          <p:nvPr>
            <p:ph idx="1"/>
          </p:nvPr>
        </p:nvSpPr>
        <p:spPr>
          <a:xfrm>
            <a:off x="457200" y="1600200"/>
            <a:ext cx="8229600" cy="4905941"/>
          </a:xfrm>
        </p:spPr>
        <p:txBody>
          <a:bodyPr>
            <a:normAutofit fontScale="70000" lnSpcReduction="20000"/>
          </a:bodyPr>
          <a:lstStyle/>
          <a:p>
            <a:pPr marL="0" indent="0">
              <a:buNone/>
            </a:pPr>
            <a:r>
              <a:rPr lang="en-US" dirty="0" smtClean="0"/>
              <a:t>Q: What is the spatial distribution of trees in the study? (“It would be nice to have a map graph of the most common 3-5 species and have the circles show larger where there are more trees of a certain species”)</a:t>
            </a:r>
          </a:p>
          <a:p>
            <a:pPr marL="0" indent="0">
              <a:buNone/>
            </a:pPr>
            <a:endParaRPr lang="en-US" dirty="0" smtClean="0"/>
          </a:p>
          <a:p>
            <a:pPr marL="0" indent="0">
              <a:buNone/>
            </a:pPr>
            <a:r>
              <a:rPr lang="en-US" dirty="0" smtClean="0"/>
              <a:t>A: I looked at the number of individuals of each species, and a natural cutoff seemed to be at 4 species (Red Oak, Red Maple, Sugar Maple, and Beech). I grouped all the trees by town, and plotted circles on those towns with sizes corresponding to how many trees of each species were used. I made two graphs – the first one is of unique trees, and the second is of all observations. So if a certain town had a single Red Maple, it would show as a small circle on the first graph, but if they had followed it for several years and had many records, it would be relatively larger on the second graph. I also included the total numbers next to the key. These graphs can unfortunately be a little hard to read because so many of the points overlap one another.</a:t>
            </a:r>
          </a:p>
        </p:txBody>
      </p:sp>
    </p:spTree>
    <p:extLst>
      <p:ext uri="{BB962C8B-B14F-4D97-AF65-F5344CB8AC3E}">
        <p14:creationId xmlns:p14="http://schemas.microsoft.com/office/powerpoint/2010/main" val="1668859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2"/>
          <a:srcRect l="15443" t="14728" r="15933" b="25924"/>
          <a:stretch/>
        </p:blipFill>
        <p:spPr>
          <a:xfrm>
            <a:off x="221320" y="1284889"/>
            <a:ext cx="6611152" cy="4795634"/>
          </a:xfrm>
          <a:prstGeom prst="rect">
            <a:avLst/>
          </a:prstGeom>
        </p:spPr>
      </p:pic>
      <p:sp>
        <p:nvSpPr>
          <p:cNvPr id="10" name="TextBox 9"/>
          <p:cNvSpPr txBox="1"/>
          <p:nvPr/>
        </p:nvSpPr>
        <p:spPr>
          <a:xfrm>
            <a:off x="8300089" y="3076671"/>
            <a:ext cx="675602" cy="1015663"/>
          </a:xfrm>
          <a:prstGeom prst="rect">
            <a:avLst/>
          </a:prstGeom>
          <a:noFill/>
        </p:spPr>
        <p:txBody>
          <a:bodyPr wrap="square" rtlCol="0">
            <a:spAutoFit/>
          </a:bodyPr>
          <a:lstStyle/>
          <a:p>
            <a:r>
              <a:rPr lang="en-US" sz="1200" dirty="0" smtClean="0"/>
              <a:t>Totals</a:t>
            </a:r>
          </a:p>
          <a:p>
            <a:r>
              <a:rPr lang="en-US" sz="1200" dirty="0" smtClean="0"/>
              <a:t>127</a:t>
            </a:r>
          </a:p>
          <a:p>
            <a:r>
              <a:rPr lang="en-US" sz="1200" dirty="0" smtClean="0"/>
              <a:t>87</a:t>
            </a:r>
          </a:p>
          <a:p>
            <a:r>
              <a:rPr lang="en-US" sz="1200" dirty="0" smtClean="0"/>
              <a:t>51</a:t>
            </a:r>
          </a:p>
          <a:p>
            <a:r>
              <a:rPr lang="en-US" sz="1200" dirty="0" smtClean="0"/>
              <a:t>42</a:t>
            </a:r>
            <a:endParaRPr lang="en-US" sz="1200" dirty="0"/>
          </a:p>
        </p:txBody>
      </p:sp>
      <p:sp>
        <p:nvSpPr>
          <p:cNvPr id="11" name="TextBox 10"/>
          <p:cNvSpPr txBox="1"/>
          <p:nvPr/>
        </p:nvSpPr>
        <p:spPr>
          <a:xfrm>
            <a:off x="286764" y="369332"/>
            <a:ext cx="8043033" cy="369332"/>
          </a:xfrm>
          <a:prstGeom prst="rect">
            <a:avLst/>
          </a:prstGeom>
          <a:noFill/>
        </p:spPr>
        <p:txBody>
          <a:bodyPr wrap="square" rtlCol="0">
            <a:spAutoFit/>
          </a:bodyPr>
          <a:lstStyle/>
          <a:p>
            <a:r>
              <a:rPr lang="en-US" dirty="0" smtClean="0">
                <a:latin typeface="Arial"/>
                <a:cs typeface="Arial"/>
              </a:rPr>
              <a:t>Number and Location of all Trees of Most Common Species in Study Period</a:t>
            </a:r>
            <a:endParaRPr lang="en-US" dirty="0">
              <a:latin typeface="Arial"/>
              <a:cs typeface="Arial"/>
            </a:endParaRPr>
          </a:p>
        </p:txBody>
      </p:sp>
      <p:pic>
        <p:nvPicPr>
          <p:cNvPr id="13" name="Picture 12"/>
          <p:cNvPicPr>
            <a:picLocks noChangeAspect="1"/>
          </p:cNvPicPr>
          <p:nvPr/>
        </p:nvPicPr>
        <p:blipFill rotWithShape="1">
          <a:blip r:embed="rId2"/>
          <a:srcRect l="85229" t="51170" r="-1" b="37065"/>
          <a:stretch/>
        </p:blipFill>
        <p:spPr>
          <a:xfrm>
            <a:off x="6906737" y="3171372"/>
            <a:ext cx="1423060" cy="950670"/>
          </a:xfrm>
          <a:prstGeom prst="rect">
            <a:avLst/>
          </a:prstGeom>
        </p:spPr>
      </p:pic>
      <p:pic>
        <p:nvPicPr>
          <p:cNvPr id="14" name="Picture 13"/>
          <p:cNvPicPr>
            <a:picLocks noChangeAspect="1"/>
          </p:cNvPicPr>
          <p:nvPr/>
        </p:nvPicPr>
        <p:blipFill rotWithShape="1">
          <a:blip r:embed="rId2"/>
          <a:srcRect l="84372" t="37336" r="-1" b="49337"/>
          <a:stretch/>
        </p:blipFill>
        <p:spPr>
          <a:xfrm>
            <a:off x="6832472" y="4062624"/>
            <a:ext cx="1505690" cy="1076930"/>
          </a:xfrm>
          <a:prstGeom prst="rect">
            <a:avLst/>
          </a:prstGeom>
        </p:spPr>
      </p:pic>
    </p:spTree>
    <p:extLst>
      <p:ext uri="{BB962C8B-B14F-4D97-AF65-F5344CB8AC3E}">
        <p14:creationId xmlns:p14="http://schemas.microsoft.com/office/powerpoint/2010/main" val="165342123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p:cNvPicPr>
            <a:picLocks noChangeAspect="1"/>
          </p:cNvPicPr>
          <p:nvPr/>
        </p:nvPicPr>
        <p:blipFill rotWithShape="1">
          <a:blip r:embed="rId2"/>
          <a:srcRect l="15805" t="14945" b="26033"/>
          <a:stretch/>
        </p:blipFill>
        <p:spPr>
          <a:xfrm>
            <a:off x="221319" y="1284889"/>
            <a:ext cx="8155886" cy="4795634"/>
          </a:xfrm>
          <a:prstGeom prst="rect">
            <a:avLst/>
          </a:prstGeom>
        </p:spPr>
      </p:pic>
      <p:sp>
        <p:nvSpPr>
          <p:cNvPr id="22" name="TextBox 21"/>
          <p:cNvSpPr txBox="1"/>
          <p:nvPr/>
        </p:nvSpPr>
        <p:spPr>
          <a:xfrm>
            <a:off x="88759" y="369332"/>
            <a:ext cx="8725803" cy="369332"/>
          </a:xfrm>
          <a:prstGeom prst="rect">
            <a:avLst/>
          </a:prstGeom>
          <a:noFill/>
        </p:spPr>
        <p:txBody>
          <a:bodyPr wrap="square" rtlCol="0">
            <a:spAutoFit/>
          </a:bodyPr>
          <a:lstStyle/>
          <a:p>
            <a:r>
              <a:rPr lang="en-US" dirty="0" smtClean="0">
                <a:latin typeface="Arial"/>
                <a:cs typeface="Arial"/>
              </a:rPr>
              <a:t>Number and Location of all Observations of Most Common Species in Study Period</a:t>
            </a:r>
            <a:endParaRPr lang="en-US" dirty="0">
              <a:latin typeface="Arial"/>
              <a:cs typeface="Arial"/>
            </a:endParaRPr>
          </a:p>
        </p:txBody>
      </p:sp>
      <p:sp>
        <p:nvSpPr>
          <p:cNvPr id="21" name="TextBox 20"/>
          <p:cNvSpPr txBox="1"/>
          <p:nvPr/>
        </p:nvSpPr>
        <p:spPr>
          <a:xfrm>
            <a:off x="8377205" y="3073851"/>
            <a:ext cx="660778" cy="1015663"/>
          </a:xfrm>
          <a:prstGeom prst="rect">
            <a:avLst/>
          </a:prstGeom>
          <a:noFill/>
        </p:spPr>
        <p:txBody>
          <a:bodyPr wrap="square" rtlCol="0">
            <a:spAutoFit/>
          </a:bodyPr>
          <a:lstStyle/>
          <a:p>
            <a:r>
              <a:rPr lang="en-US" sz="1200" dirty="0" smtClean="0"/>
              <a:t>Totals</a:t>
            </a:r>
          </a:p>
          <a:p>
            <a:r>
              <a:rPr lang="en-US" sz="1200" dirty="0" smtClean="0"/>
              <a:t>2,259</a:t>
            </a:r>
          </a:p>
          <a:p>
            <a:r>
              <a:rPr lang="en-US" sz="1200" dirty="0" smtClean="0"/>
              <a:t>1,096</a:t>
            </a:r>
          </a:p>
          <a:p>
            <a:r>
              <a:rPr lang="en-US" sz="1200" dirty="0" smtClean="0"/>
              <a:t>839</a:t>
            </a:r>
          </a:p>
          <a:p>
            <a:r>
              <a:rPr lang="en-US" sz="1200" dirty="0" smtClean="0"/>
              <a:t>1,032</a:t>
            </a:r>
            <a:endParaRPr lang="en-US" sz="1200" dirty="0"/>
          </a:p>
        </p:txBody>
      </p:sp>
    </p:spTree>
    <p:extLst>
      <p:ext uri="{BB962C8B-B14F-4D97-AF65-F5344CB8AC3E}">
        <p14:creationId xmlns:p14="http://schemas.microsoft.com/office/powerpoint/2010/main" val="8255456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Issue 3</a:t>
            </a:r>
            <a:endParaRPr lang="en-US" dirty="0"/>
          </a:p>
        </p:txBody>
      </p:sp>
      <p:sp>
        <p:nvSpPr>
          <p:cNvPr id="3" name="Content Placeholder 2"/>
          <p:cNvSpPr>
            <a:spLocks noGrp="1"/>
          </p:cNvSpPr>
          <p:nvPr>
            <p:ph idx="1"/>
          </p:nvPr>
        </p:nvSpPr>
        <p:spPr>
          <a:xfrm>
            <a:off x="457200" y="1600200"/>
            <a:ext cx="8229600" cy="4905941"/>
          </a:xfrm>
        </p:spPr>
        <p:txBody>
          <a:bodyPr>
            <a:normAutofit/>
          </a:bodyPr>
          <a:lstStyle/>
          <a:p>
            <a:pPr marL="0" indent="0">
              <a:buNone/>
            </a:pPr>
            <a:r>
              <a:rPr lang="en-US" dirty="0" smtClean="0"/>
              <a:t>Q: Nice graphs, but what about other species (and group by species, not genus)? </a:t>
            </a:r>
          </a:p>
          <a:p>
            <a:pPr marL="0" indent="0">
              <a:buNone/>
            </a:pPr>
            <a:endParaRPr lang="en-US" dirty="0" smtClean="0"/>
          </a:p>
          <a:p>
            <a:pPr marL="0" indent="0">
              <a:buNone/>
            </a:pPr>
            <a:r>
              <a:rPr lang="en-US" dirty="0" smtClean="0"/>
              <a:t>A: No problem! I made the JOK-style graphs and the leaf fall curves for each of the four species mentioned above, as well as black birch and black cherry since you mentioned those in the comments.</a:t>
            </a:r>
          </a:p>
        </p:txBody>
      </p:sp>
    </p:spTree>
    <p:extLst>
      <p:ext uri="{BB962C8B-B14F-4D97-AF65-F5344CB8AC3E}">
        <p14:creationId xmlns:p14="http://schemas.microsoft.com/office/powerpoint/2010/main" val="31038132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eafFallAcer.saccharinu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0623" y="1371600"/>
            <a:ext cx="5060047" cy="5486400"/>
          </a:xfrm>
          <a:prstGeom prst="rect">
            <a:avLst/>
          </a:prstGeom>
        </p:spPr>
      </p:pic>
      <p:sp>
        <p:nvSpPr>
          <p:cNvPr id="5" name="TextBox 4"/>
          <p:cNvSpPr txBox="1"/>
          <p:nvPr/>
        </p:nvSpPr>
        <p:spPr>
          <a:xfrm>
            <a:off x="3056045" y="445626"/>
            <a:ext cx="3093179" cy="523220"/>
          </a:xfrm>
          <a:prstGeom prst="rect">
            <a:avLst/>
          </a:prstGeom>
          <a:noFill/>
        </p:spPr>
        <p:txBody>
          <a:bodyPr wrap="square" rtlCol="0">
            <a:spAutoFit/>
          </a:bodyPr>
          <a:lstStyle/>
          <a:p>
            <a:r>
              <a:rPr lang="en-US" sz="2800" i="1" dirty="0" smtClean="0"/>
              <a:t>Acer </a:t>
            </a:r>
            <a:r>
              <a:rPr lang="en-US" sz="2800" i="1" dirty="0" err="1"/>
              <a:t>s</a:t>
            </a:r>
            <a:r>
              <a:rPr lang="en-US" sz="2800" i="1" dirty="0" err="1" smtClean="0"/>
              <a:t>accharinum</a:t>
            </a:r>
            <a:endParaRPr lang="en-US" sz="2800" i="1" dirty="0"/>
          </a:p>
        </p:txBody>
      </p:sp>
    </p:spTree>
    <p:extLst>
      <p:ext uri="{BB962C8B-B14F-4D97-AF65-F5344CB8AC3E}">
        <p14:creationId xmlns:p14="http://schemas.microsoft.com/office/powerpoint/2010/main" val="153432881"/>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BBvsLF_acer_saccharum.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94389" y="1564956"/>
            <a:ext cx="4449609" cy="5293043"/>
          </a:xfrm>
          <a:prstGeom prst="rect">
            <a:avLst/>
          </a:prstGeom>
        </p:spPr>
      </p:pic>
      <p:pic>
        <p:nvPicPr>
          <p:cNvPr id="5" name="Picture 4" descr="leavesOnDays_acer_saccharum.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09" y="1564956"/>
            <a:ext cx="4449609" cy="5293043"/>
          </a:xfrm>
          <a:prstGeom prst="rect">
            <a:avLst/>
          </a:prstGeom>
        </p:spPr>
      </p:pic>
      <p:sp>
        <p:nvSpPr>
          <p:cNvPr id="6" name="TextBox 5"/>
          <p:cNvSpPr txBox="1"/>
          <p:nvPr/>
        </p:nvSpPr>
        <p:spPr>
          <a:xfrm>
            <a:off x="3056045" y="445626"/>
            <a:ext cx="3093179" cy="523220"/>
          </a:xfrm>
          <a:prstGeom prst="rect">
            <a:avLst/>
          </a:prstGeom>
          <a:noFill/>
        </p:spPr>
        <p:txBody>
          <a:bodyPr wrap="square" rtlCol="0">
            <a:spAutoFit/>
          </a:bodyPr>
          <a:lstStyle/>
          <a:p>
            <a:r>
              <a:rPr lang="en-US" sz="2800" i="1" dirty="0" smtClean="0"/>
              <a:t>Acer </a:t>
            </a:r>
            <a:r>
              <a:rPr lang="en-US" sz="2800" i="1" dirty="0" err="1"/>
              <a:t>s</a:t>
            </a:r>
            <a:r>
              <a:rPr lang="en-US" sz="2800" i="1" dirty="0" err="1" smtClean="0"/>
              <a:t>accharinum</a:t>
            </a:r>
            <a:endParaRPr lang="en-US" sz="2800" i="1" dirty="0"/>
          </a:p>
        </p:txBody>
      </p:sp>
    </p:spTree>
    <p:extLst>
      <p:ext uri="{BB962C8B-B14F-4D97-AF65-F5344CB8AC3E}">
        <p14:creationId xmlns:p14="http://schemas.microsoft.com/office/powerpoint/2010/main" val="40101743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4598</TotalTime>
  <Words>573</Words>
  <Application>Microsoft Macintosh PowerPoint</Application>
  <PresentationFormat>On-screen Show (4:3)</PresentationFormat>
  <Paragraphs>47</Paragraphs>
  <Slides>19</Slides>
  <Notes>0</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Office Theme</vt:lpstr>
      <vt:lpstr>Issue 1</vt:lpstr>
      <vt:lpstr>PowerPoint Presentation</vt:lpstr>
      <vt:lpstr>PowerPoint Presentation</vt:lpstr>
      <vt:lpstr>Issue 2</vt:lpstr>
      <vt:lpstr>PowerPoint Presentation</vt:lpstr>
      <vt:lpstr>PowerPoint Presentation</vt:lpstr>
      <vt:lpstr>Issue 3</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Nathaniel Edelman</dc:creator>
  <cp:lastModifiedBy>Nathaniel Edelman</cp:lastModifiedBy>
  <cp:revision>21</cp:revision>
  <dcterms:created xsi:type="dcterms:W3CDTF">2016-12-09T19:28:05Z</dcterms:created>
  <dcterms:modified xsi:type="dcterms:W3CDTF">2016-12-13T00:07:04Z</dcterms:modified>
</cp:coreProperties>
</file>

<file path=docProps/thumbnail.jpeg>
</file>